
<file path=[Content_Types].xml><?xml version="1.0" encoding="utf-8"?>
<Types xmlns="http://schemas.openxmlformats.org/package/2006/content-types"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0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7" r:id="rId10"/>
    <p:sldId id="264" r:id="rId11"/>
    <p:sldId id="265" r:id="rId12"/>
    <p:sldId id="266" r:id="rId13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BA18D2A-ACDD-4FA9-95F6-604E7135AE8C}">
  <a:tblStyle styleId="{BBA18D2A-ACDD-4FA9-95F6-604E7135AE8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6" d="100"/>
          <a:sy n="146" d="100"/>
        </p:scale>
        <p:origin x="603" y="63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75fccd24cf_1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75fccd24cf_1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6c80c8fc1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6c80c8fc1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75fccd24cf_1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75fccd24cf_1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75fccd24cf_2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75fccd24cf_2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75fccd24cf_2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75fccd24cf_2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75fccd24cf_1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75fccd24cf_1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75fccd24cf_1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75fccd24cf_1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75fccd24cf_2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75fccd24cf_2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75fccd24cf_1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75fccd24cf_1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75fccd24cf_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75fccd24cf_1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13335" y="601724"/>
            <a:ext cx="6477805" cy="1906073"/>
          </a:xfrm>
        </p:spPr>
        <p:txBody>
          <a:bodyPr bIns="0" anchor="b">
            <a:normAutofit/>
          </a:bodyPr>
          <a:lstStyle>
            <a:lvl1pPr algn="l">
              <a:defRPr sz="49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13335" y="2648403"/>
            <a:ext cx="6477804" cy="733216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350" b="0" cap="all" baseline="0">
                <a:solidFill>
                  <a:schemeClr val="tx1"/>
                </a:solidFill>
              </a:defRPr>
            </a:lvl1pPr>
            <a:lvl2pPr marL="342900" indent="0" algn="ctr">
              <a:buNone/>
              <a:defRPr sz="135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12376" y="246981"/>
            <a:ext cx="3730436" cy="2319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8249" y="599230"/>
            <a:ext cx="608264" cy="377684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813335" y="2646407"/>
            <a:ext cx="6477804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1449915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cxnSp>
        <p:nvCxnSpPr>
          <p:cNvPr id="26" name="Straight Connector 25"/>
          <p:cNvCxnSpPr/>
          <p:nvPr/>
        </p:nvCxnSpPr>
        <p:spPr>
          <a:xfrm>
            <a:off x="1090422" y="1385316"/>
            <a:ext cx="720564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9396017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79333" y="599230"/>
            <a:ext cx="1211807" cy="3494917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83504" y="599230"/>
            <a:ext cx="5871623" cy="34949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cxnSp>
        <p:nvCxnSpPr>
          <p:cNvPr id="15" name="Straight Connector 14"/>
          <p:cNvCxnSpPr/>
          <p:nvPr/>
        </p:nvCxnSpPr>
        <p:spPr>
          <a:xfrm>
            <a:off x="7079333" y="599230"/>
            <a:ext cx="0" cy="3494917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3899817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960542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cxnSp>
        <p:nvCxnSpPr>
          <p:cNvPr id="33" name="Straight Connector 32"/>
          <p:cNvCxnSpPr/>
          <p:nvPr/>
        </p:nvCxnSpPr>
        <p:spPr>
          <a:xfrm>
            <a:off x="1090422" y="1385316"/>
            <a:ext cx="720564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9059735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0679" y="1317097"/>
            <a:ext cx="6482366" cy="1415963"/>
          </a:xfrm>
        </p:spPr>
        <p:txBody>
          <a:bodyPr anchor="b">
            <a:normAutofit/>
          </a:bodyPr>
          <a:lstStyle>
            <a:lvl1pPr algn="l">
              <a:defRPr sz="27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0679" y="2854647"/>
            <a:ext cx="6472835" cy="759697"/>
          </a:xfrm>
        </p:spPr>
        <p:txBody>
          <a:bodyPr tIns="91440">
            <a:normAutofit/>
          </a:bodyPr>
          <a:lstStyle>
            <a:lvl1pPr marL="0" indent="0" algn="l">
              <a:buNone/>
              <a:defRPr sz="135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090679" y="2853739"/>
            <a:ext cx="6472835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3739059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6913" y="603667"/>
            <a:ext cx="7204226" cy="79447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85498" y="1508159"/>
            <a:ext cx="3483864" cy="25864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10328" y="1513007"/>
            <a:ext cx="3483864" cy="25811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cxnSp>
        <p:nvCxnSpPr>
          <p:cNvPr id="35" name="Straight Connector 34"/>
          <p:cNvCxnSpPr/>
          <p:nvPr/>
        </p:nvCxnSpPr>
        <p:spPr>
          <a:xfrm>
            <a:off x="1090422" y="1385316"/>
            <a:ext cx="720564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9941155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5394" y="603123"/>
            <a:ext cx="7205746" cy="79223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85393" y="1514662"/>
            <a:ext cx="3483864" cy="60145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650" b="0" cap="all" baseline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85393" y="2118202"/>
            <a:ext cx="3483864" cy="198334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09272" y="1517253"/>
            <a:ext cx="3483864" cy="601678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650" b="0" cap="all" baseline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09272" y="2116119"/>
            <a:ext cx="3483864" cy="19780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12/17/2019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cxnSp>
        <p:nvCxnSpPr>
          <p:cNvPr id="29" name="Straight Connector 28"/>
          <p:cNvCxnSpPr/>
          <p:nvPr/>
        </p:nvCxnSpPr>
        <p:spPr>
          <a:xfrm>
            <a:off x="1090422" y="1385316"/>
            <a:ext cx="720564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4442273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12/17/2019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cxnSp>
        <p:nvCxnSpPr>
          <p:cNvPr id="25" name="Straight Connector 24"/>
          <p:cNvCxnSpPr/>
          <p:nvPr/>
        </p:nvCxnSpPr>
        <p:spPr>
          <a:xfrm>
            <a:off x="1090422" y="1385316"/>
            <a:ext cx="720564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6102458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12/17/2019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4672504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3504" y="599230"/>
            <a:ext cx="2454824" cy="1685338"/>
          </a:xfrm>
        </p:spPr>
        <p:txBody>
          <a:bodyPr anchor="b">
            <a:normAutofit/>
          </a:bodyPr>
          <a:lstStyle>
            <a:lvl1pPr algn="l">
              <a:defRPr sz="1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82785" y="599230"/>
            <a:ext cx="4509353" cy="349412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83504" y="2404119"/>
            <a:ext cx="2456260" cy="1686136"/>
          </a:xfrm>
        </p:spPr>
        <p:txBody>
          <a:bodyPr/>
          <a:lstStyle>
            <a:lvl1pPr marL="0" indent="0" algn="l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cxnSp>
        <p:nvCxnSpPr>
          <p:cNvPr id="17" name="Straight Connector 16"/>
          <p:cNvCxnSpPr/>
          <p:nvPr/>
        </p:nvCxnSpPr>
        <p:spPr>
          <a:xfrm>
            <a:off x="1086210" y="2404118"/>
            <a:ext cx="2452118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4405670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5608041" y="361628"/>
            <a:ext cx="3055900" cy="3861826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8405" y="847135"/>
            <a:ext cx="4149246" cy="1372938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3292" y="841907"/>
            <a:ext cx="2093378" cy="2899745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87747" y="2359494"/>
            <a:ext cx="4143303" cy="1502807"/>
          </a:xfrm>
        </p:spPr>
        <p:txBody>
          <a:bodyPr>
            <a:normAutofit/>
          </a:bodyPr>
          <a:lstStyle>
            <a:lvl1pPr marL="0" indent="0" algn="l">
              <a:buNone/>
              <a:defRPr sz="135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85537" y="4102393"/>
            <a:ext cx="4145513" cy="240092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dirty="0"/>
              <a:pPr/>
              <a:t>12/17/2019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85537" y="238981"/>
            <a:ext cx="4155753" cy="24069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cxnSp>
        <p:nvCxnSpPr>
          <p:cNvPr id="31" name="Straight Connector 30"/>
          <p:cNvCxnSpPr/>
          <p:nvPr/>
        </p:nvCxnSpPr>
        <p:spPr>
          <a:xfrm>
            <a:off x="1085537" y="2357704"/>
            <a:ext cx="414551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6042624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1514607"/>
            <a:ext cx="9144000" cy="3079456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4594860"/>
            <a:ext cx="9144000" cy="557213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88685" y="603390"/>
            <a:ext cx="7202456" cy="78692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88685" y="1511799"/>
            <a:ext cx="7202456" cy="25879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665604" y="247778"/>
            <a:ext cx="2625536" cy="2319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12/17/2019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684" y="246981"/>
            <a:ext cx="4454127" cy="2319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60046" y="599230"/>
            <a:ext cx="608264" cy="37768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100">
                <a:solidFill>
                  <a:schemeClr val="accent1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4596310"/>
            <a:ext cx="9144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39044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4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120000"/>
        </a:lnSpc>
        <a:spcBef>
          <a:spcPts val="75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5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35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05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9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9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9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9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9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Artificial Meat</a:t>
            </a:r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Santosh Suwal, HaoNan Ou, Zhiqiang Wang, Bethold Owusu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Video</a:t>
            </a:r>
            <a:endParaRPr/>
          </a:p>
        </p:txBody>
      </p:sp>
      <p:sp>
        <p:nvSpPr>
          <p:cNvPr id="106" name="Google Shape;106;p21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2" name="Vega Graphing - Google Chrome 2019-12-17 15-27-58">
            <a:hlinkClick r:id="" action="ppaction://media"/>
            <a:extLst>
              <a:ext uri="{FF2B5EF4-FFF2-40B4-BE49-F238E27FC236}">
                <a16:creationId xmlns:a16="http://schemas.microsoft.com/office/drawing/2014/main" id="{E24AC5AF-AF0B-47AA-9362-9F00436437D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91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</a:t>
            </a:r>
            <a:endParaRPr/>
          </a:p>
        </p:txBody>
      </p:sp>
      <p:sp>
        <p:nvSpPr>
          <p:cNvPr id="112" name="Google Shape;112;p2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family and friends were one of the strongest factors that determined if the surveyor wanted to try artificial meat.</a:t>
            </a:r>
            <a:endParaRPr sz="1400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As the market for artificial meat expands, there is a high possibility that artificial meat will become the meat of the future as consumers continue to express an interest in health and in artificial/vegan meat products.</a:t>
            </a:r>
            <a:endParaRPr sz="1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3"/>
          <p:cNvSpPr txBox="1">
            <a:spLocks noGrp="1"/>
          </p:cNvSpPr>
          <p:nvPr>
            <p:ph type="title"/>
          </p:nvPr>
        </p:nvSpPr>
        <p:spPr>
          <a:xfrm>
            <a:off x="0" y="445025"/>
            <a:ext cx="8832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2"/>
                </a:solidFill>
              </a:rPr>
              <a:t>REFERENCES</a:t>
            </a:r>
            <a:endParaRPr dirty="0"/>
          </a:p>
        </p:txBody>
      </p:sp>
      <p:sp>
        <p:nvSpPr>
          <p:cNvPr id="118" name="Google Shape;118;p23"/>
          <p:cNvSpPr txBox="1">
            <a:spLocks noGrp="1"/>
          </p:cNvSpPr>
          <p:nvPr>
            <p:ph type="body" idx="1"/>
          </p:nvPr>
        </p:nvSpPr>
        <p:spPr>
          <a:xfrm>
            <a:off x="0" y="1152475"/>
            <a:ext cx="914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Health IQ Team, How VEGAN IS YOUR STATE?, 2015,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	https://www.healthiq.com/blog/vegan-restaurants-by-state/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dirty="0"/>
              <a:t>CB INSIGHTS, Our Meatless Future: How The $1.8T Global Meat Market Get Disrupted,   </a:t>
            </a:r>
            <a:endParaRPr dirty="0"/>
          </a:p>
          <a:p>
            <a:pPr marL="0" lvl="0" indent="45720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dirty="0"/>
              <a:t>	Novemeber 13, 2019,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dirty="0"/>
              <a:t> 	https://www.cbinsights.com/research/future-of-meat-industrial-farming/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Motivation</a:t>
            </a:r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fi</a:t>
            </a:r>
            <a:r>
              <a:rPr lang="en">
                <a:solidFill>
                  <a:schemeClr val="dk1"/>
                </a:solidFill>
              </a:rPr>
              <a:t>nd out how people are familiar with artificial meat 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observe factors that could influence the trend of artificial meat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</a:t>
            </a:r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Since our goal is to Investigate the impact of Artificial meat in our society: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-We conducted a survey online and obtained 409 responses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-Categorical Data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68" name="Google Shape;6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451" y="2766481"/>
            <a:ext cx="8589850" cy="22438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Research Questions</a:t>
            </a:r>
            <a:endParaRPr/>
          </a:p>
        </p:txBody>
      </p:sp>
      <p:sp>
        <p:nvSpPr>
          <p:cNvPr id="74" name="Google Shape;74;p1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Do age and gender affect people's purchase of artificial meat? 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What's the difference between married and single people in terms of price, food freshness and ingredient labels? 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Whether they have heard about artificial meat, if there is a choice, how likely are people willing to try artificial meat for the first time or again? 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How does location affect people's hearing and try artificial meat?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 txBox="1">
            <a:spLocks noGrp="1"/>
          </p:cNvSpPr>
          <p:nvPr>
            <p:ph type="title"/>
          </p:nvPr>
        </p:nvSpPr>
        <p:spPr>
          <a:xfrm>
            <a:off x="311700" y="43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Related Works/ Contribution</a:t>
            </a:r>
            <a:endParaRPr/>
          </a:p>
        </p:txBody>
      </p:sp>
      <p:sp>
        <p:nvSpPr>
          <p:cNvPr id="80" name="Google Shape;80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8085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Impact of artificial meat on Global Meat Market Industry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Meat industry reaches up to $1.8 Trillion Globally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The six largest meat companies totaled $60 billion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Resources Difference between artificial meat and real meat 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romanLcPeriod"/>
            </a:pPr>
            <a:r>
              <a:rPr lang="en"/>
              <a:t> Water use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romanLcPeriod"/>
            </a:pPr>
            <a:r>
              <a:rPr lang="en"/>
              <a:t> Greenhouse gas emissions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romanLcPeriod"/>
            </a:pPr>
            <a:r>
              <a:rPr lang="en"/>
              <a:t> Land use</a:t>
            </a:r>
            <a:endParaRPr/>
          </a:p>
        </p:txBody>
      </p:sp>
      <p:pic>
        <p:nvPicPr>
          <p:cNvPr id="81" name="Google Shape;8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0275" y="1356133"/>
            <a:ext cx="4849774" cy="243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Related Works/ Contribution</a:t>
            </a:r>
            <a:endParaRPr/>
          </a:p>
        </p:txBody>
      </p:sp>
      <p:sp>
        <p:nvSpPr>
          <p:cNvPr id="87" name="Google Shape;87;p18"/>
          <p:cNvSpPr txBox="1">
            <a:spLocks noGrp="1"/>
          </p:cNvSpPr>
          <p:nvPr>
            <p:ph type="body" idx="1"/>
          </p:nvPr>
        </p:nvSpPr>
        <p:spPr>
          <a:xfrm>
            <a:off x="311700" y="1127675"/>
            <a:ext cx="5476200" cy="394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Impact of Vegetarian in the US</a:t>
            </a:r>
            <a:endParaRPr sz="1400">
              <a:solidFill>
                <a:schemeClr val="dk1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>
                <a:solidFill>
                  <a:schemeClr val="dk1"/>
                </a:solidFill>
              </a:rPr>
              <a:t>divide the number of vegetarian restaurants in each state by the population of each state to get the number of all-vegetarian restaurants per million people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>
                <a:solidFill>
                  <a:schemeClr val="dk1"/>
                </a:solidFill>
              </a:rPr>
              <a:t>use the color bar to rank the number of vegetarian restaurants in each state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lphaLcPeriod"/>
            </a:pPr>
            <a:r>
              <a:rPr lang="en">
                <a:solidFill>
                  <a:schemeClr val="dk1"/>
                </a:solidFill>
              </a:rPr>
              <a:t>the number of vegetarian restaurants increased significantly from 2005 to 2015</a:t>
            </a:r>
            <a:endParaRPr>
              <a:solidFill>
                <a:schemeClr val="dk1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lphaLcPeriod"/>
            </a:pPr>
            <a:r>
              <a:rPr lang="en">
                <a:solidFill>
                  <a:schemeClr val="dk1"/>
                </a:solidFill>
              </a:rPr>
              <a:t>compare to our data, we create similar maps to better understand whether the geographical environment will affect people's consumption of artificial meat.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88" name="Google Shape;8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4527" y="915723"/>
            <a:ext cx="3269250" cy="379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7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Task Lines and Findings</a:t>
            </a:r>
            <a:endParaRPr/>
          </a:p>
        </p:txBody>
      </p:sp>
      <p:graphicFrame>
        <p:nvGraphicFramePr>
          <p:cNvPr id="94" name="Google Shape;94;p19"/>
          <p:cNvGraphicFramePr/>
          <p:nvPr>
            <p:extLst>
              <p:ext uri="{D42A27DB-BD31-4B8C-83A1-F6EECF244321}">
                <p14:modId xmlns:p14="http://schemas.microsoft.com/office/powerpoint/2010/main" val="3795718866"/>
              </p:ext>
            </p:extLst>
          </p:nvPr>
        </p:nvGraphicFramePr>
        <p:xfrm>
          <a:off x="952500" y="1017725"/>
          <a:ext cx="7239000" cy="3424723"/>
        </p:xfrm>
        <a:graphic>
          <a:graphicData uri="http://schemas.openxmlformats.org/drawingml/2006/table">
            <a:tbl>
              <a:tblPr>
                <a:noFill/>
                <a:tableStyleId>{BBA18D2A-ACDD-4FA9-95F6-604E7135AE8C}</a:tableStyleId>
              </a:tblPr>
              <a:tblGrid>
                <a:gridCol w="241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1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1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Member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Visualization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Interesting Findings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Bethold Owusu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Interactive Pyramidal Bars and P-values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More singles tried and heard of Artificial Meat compared  to Married ones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/>
                        <a:t>Santosh Suwal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Circle Pa</a:t>
                      </a:r>
                      <a:r>
                        <a:rPr lang="en-US" dirty="0"/>
                        <a:t>c</a:t>
                      </a:r>
                      <a:r>
                        <a:rPr lang="en" dirty="0"/>
                        <a:t>king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Over half of people who hadn’t tried artificial meat are willing to try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/>
                        <a:t>HaoNan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Interactive and Selective Bar Charts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Teenagers and females tried artificial meat compared old and males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/>
                        <a:t>Zhiqiang Wang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/>
                        <a:t>Selective Geographical Map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dirty="0"/>
                        <a:t>Bias from location responses (Mostly North America)</a:t>
                      </a:r>
                      <a:endParaRPr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0"/>
          <p:cNvSpPr txBox="1">
            <a:spLocks noGrp="1"/>
          </p:cNvSpPr>
          <p:nvPr>
            <p:ph type="title"/>
          </p:nvPr>
        </p:nvSpPr>
        <p:spPr>
          <a:xfrm>
            <a:off x="249750" y="370550"/>
            <a:ext cx="8520600" cy="71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Visualization Types</a:t>
            </a:r>
            <a:endParaRPr/>
          </a:p>
        </p:txBody>
      </p:sp>
      <p:sp>
        <p:nvSpPr>
          <p:cNvPr id="100" name="Google Shape;100;p20"/>
          <p:cNvSpPr txBox="1">
            <a:spLocks noGrp="1"/>
          </p:cNvSpPr>
          <p:nvPr>
            <p:ph type="body" idx="1"/>
          </p:nvPr>
        </p:nvSpPr>
        <p:spPr>
          <a:xfrm>
            <a:off x="311700" y="1085450"/>
            <a:ext cx="8520600" cy="405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Histogram</a:t>
            </a:r>
            <a:endParaRPr sz="1600">
              <a:solidFill>
                <a:schemeClr val="dk1"/>
              </a:solidFill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en" sz="1600">
                <a:solidFill>
                  <a:schemeClr val="dk1"/>
                </a:solidFill>
              </a:rPr>
              <a:t>compares distributions among different groups</a:t>
            </a:r>
            <a:endParaRPr sz="1600">
              <a:solidFill>
                <a:schemeClr val="dk1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Circle Packing </a:t>
            </a:r>
            <a:endParaRPr sz="1600">
              <a:solidFill>
                <a:schemeClr val="dk1"/>
              </a:solidFill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en" sz="1600">
                <a:solidFill>
                  <a:schemeClr val="dk1"/>
                </a:solidFill>
              </a:rPr>
              <a:t>shows different relationships between the answers</a:t>
            </a:r>
            <a:endParaRPr sz="1600">
              <a:solidFill>
                <a:schemeClr val="dk1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Bar Chart</a:t>
            </a:r>
            <a:endParaRPr sz="1600">
              <a:solidFill>
                <a:schemeClr val="dk1"/>
              </a:solidFill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en" sz="1600">
                <a:solidFill>
                  <a:schemeClr val="dk1"/>
                </a:solidFill>
              </a:rPr>
              <a:t>computes features relatedness and their p-values</a:t>
            </a:r>
            <a:endParaRPr sz="1600">
              <a:solidFill>
                <a:schemeClr val="dk1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Global map</a:t>
            </a:r>
            <a:endParaRPr sz="1600">
              <a:solidFill>
                <a:schemeClr val="dk1"/>
              </a:solidFill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en" sz="1600">
                <a:solidFill>
                  <a:schemeClr val="dk1"/>
                </a:solidFill>
              </a:rPr>
              <a:t>shows density by continent down to locality</a:t>
            </a:r>
            <a:endParaRPr sz="1600">
              <a:solidFill>
                <a:schemeClr val="dk1"/>
              </a:solidFill>
            </a:endParaRPr>
          </a:p>
          <a:p>
            <a:pPr marL="13716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B257A-8BE6-49EA-A177-87D60AB3C9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 to the Website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4CA0AD-C258-408C-BB7D-2A3DEE51E9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sz="6000" dirty="0">
                <a:solidFill>
                  <a:schemeClr val="accent5"/>
                </a:solidFill>
              </a:rPr>
              <a:t>https://bit.ly/2M77D6D</a:t>
            </a:r>
          </a:p>
        </p:txBody>
      </p:sp>
    </p:spTree>
    <p:extLst>
      <p:ext uri="{BB962C8B-B14F-4D97-AF65-F5344CB8AC3E}">
        <p14:creationId xmlns:p14="http://schemas.microsoft.com/office/powerpoint/2010/main" val="1058590627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69</TotalTime>
  <Words>516</Words>
  <Application>Microsoft Office PowerPoint</Application>
  <PresentationFormat>On-screen Show (16:9)</PresentationFormat>
  <Paragraphs>69</Paragraphs>
  <Slides>12</Slides>
  <Notes>11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Gill Sans MT</vt:lpstr>
      <vt:lpstr>Times New Roman</vt:lpstr>
      <vt:lpstr>Gallery</vt:lpstr>
      <vt:lpstr>Artificial Meat</vt:lpstr>
      <vt:lpstr>Motivation</vt:lpstr>
      <vt:lpstr>Data</vt:lpstr>
      <vt:lpstr>Research Questions</vt:lpstr>
      <vt:lpstr>Related Works/ Contribution</vt:lpstr>
      <vt:lpstr>Related Works/ Contribution</vt:lpstr>
      <vt:lpstr>Table of Task Lines and Findings</vt:lpstr>
      <vt:lpstr>Visualization Types</vt:lpstr>
      <vt:lpstr>Link to the Website</vt:lpstr>
      <vt:lpstr>Video</vt:lpstr>
      <vt:lpstr>Summary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Artificial Meat</dc:title>
  <cp:lastModifiedBy>Santosh Suwal</cp:lastModifiedBy>
  <cp:revision>7</cp:revision>
  <dcterms:modified xsi:type="dcterms:W3CDTF">2019-12-17T21:52:28Z</dcterms:modified>
</cp:coreProperties>
</file>